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5"/>
  </p:notesMasterIdLst>
  <p:sldIdLst>
    <p:sldId id="259" r:id="rId2"/>
    <p:sldId id="403" r:id="rId3"/>
    <p:sldId id="404" r:id="rId4"/>
    <p:sldId id="405" r:id="rId5"/>
    <p:sldId id="406" r:id="rId6"/>
    <p:sldId id="407" r:id="rId7"/>
    <p:sldId id="408" r:id="rId8"/>
    <p:sldId id="409" r:id="rId9"/>
    <p:sldId id="429" r:id="rId10"/>
    <p:sldId id="430" r:id="rId11"/>
    <p:sldId id="426" r:id="rId12"/>
    <p:sldId id="362" r:id="rId13"/>
    <p:sldId id="389" r:id="rId14"/>
    <p:sldId id="411" r:id="rId15"/>
    <p:sldId id="413" r:id="rId16"/>
    <p:sldId id="410" r:id="rId17"/>
    <p:sldId id="412" r:id="rId18"/>
    <p:sldId id="391" r:id="rId19"/>
    <p:sldId id="393" r:id="rId20"/>
    <p:sldId id="427" r:id="rId21"/>
    <p:sldId id="392" r:id="rId22"/>
    <p:sldId id="395" r:id="rId23"/>
    <p:sldId id="421" r:id="rId24"/>
    <p:sldId id="423" r:id="rId25"/>
    <p:sldId id="396" r:id="rId26"/>
    <p:sldId id="415" r:id="rId27"/>
    <p:sldId id="416" r:id="rId28"/>
    <p:sldId id="397" r:id="rId29"/>
    <p:sldId id="398" r:id="rId30"/>
    <p:sldId id="399" r:id="rId31"/>
    <p:sldId id="400" r:id="rId32"/>
    <p:sldId id="418" r:id="rId33"/>
    <p:sldId id="419" r:id="rId34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2C00"/>
    <a:srgbClr val="009900"/>
    <a:srgbClr val="0033CC"/>
    <a:srgbClr val="FF3300"/>
    <a:srgbClr val="FF6600"/>
    <a:srgbClr val="FF0066"/>
    <a:srgbClr val="DA5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4" autoAdjust="0"/>
    <p:restoredTop sz="94660"/>
  </p:normalViewPr>
  <p:slideViewPr>
    <p:cSldViewPr showGuides="1">
      <p:cViewPr varScale="1">
        <p:scale>
          <a:sx n="74" d="100"/>
          <a:sy n="74" d="100"/>
        </p:scale>
        <p:origin x="1108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B1BA7-FA7E-42A5-9466-889DA66B4589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C62597-41BD-4033-8CCC-53C80B3717A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8692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C62597-41BD-4033-8CCC-53C80B3717A4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2087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C62597-41BD-4033-8CCC-53C80B3717A4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2087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C62597-41BD-4033-8CCC-53C80B3717A4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1967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C62597-41BD-4033-8CCC-53C80B3717A4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1967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C62597-41BD-4033-8CCC-53C80B3717A4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1967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05179-4536-4974-86AA-9C0482B3DF29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7ED-15B8-4EAE-A316-FD78EAC32D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7816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05179-4536-4974-86AA-9C0482B3DF29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7ED-15B8-4EAE-A316-FD78EAC32D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149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05179-4536-4974-86AA-9C0482B3DF29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7ED-15B8-4EAE-A316-FD78EAC32D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941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05179-4536-4974-86AA-9C0482B3DF29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7ED-15B8-4EAE-A316-FD78EAC32D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174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05179-4536-4974-86AA-9C0482B3DF29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7ED-15B8-4EAE-A316-FD78EAC32D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9564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05179-4536-4974-86AA-9C0482B3DF29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7ED-15B8-4EAE-A316-FD78EAC32D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3034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05179-4536-4974-86AA-9C0482B3DF29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7ED-15B8-4EAE-A316-FD78EAC32D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8029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05179-4536-4974-86AA-9C0482B3DF29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7ED-15B8-4EAE-A316-FD78EAC32D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8182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05179-4536-4974-86AA-9C0482B3DF29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7ED-15B8-4EAE-A316-FD78EAC32D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5919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05179-4536-4974-86AA-9C0482B3DF29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7ED-15B8-4EAE-A316-FD78EAC32D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7574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05179-4536-4974-86AA-9C0482B3DF29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7ED-15B8-4EAE-A316-FD78EAC32D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8327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05179-4536-4974-86AA-9C0482B3DF29}" type="datetimeFigureOut">
              <a:rPr kumimoji="1" lang="ja-JP" altLang="en-US" smtClean="0"/>
              <a:t>2017/5/26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FA7ED-15B8-4EAE-A316-FD78EAC32D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380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matsui\Desktop\MATSUI\１つかう\にがおえ\02_完成透過\まついけんきゅういん完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01452"/>
            <a:ext cx="3188733" cy="318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角丸四角形 5"/>
          <p:cNvSpPr/>
          <p:nvPr/>
        </p:nvSpPr>
        <p:spPr>
          <a:xfrm>
            <a:off x="323528" y="332656"/>
            <a:ext cx="8496944" cy="2520280"/>
          </a:xfrm>
          <a:prstGeom prst="roundRect">
            <a:avLst/>
          </a:prstGeom>
          <a:solidFill>
            <a:srgbClr val="E62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97180" y="260648"/>
            <a:ext cx="8549640" cy="2664296"/>
          </a:xfrm>
        </p:spPr>
        <p:txBody>
          <a:bodyPr>
            <a:noAutofit/>
          </a:bodyPr>
          <a:lstStyle/>
          <a:p>
            <a:r>
              <a:rPr kumimoji="1" lang="ja-JP" altLang="en-US" sz="60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災害が起こったら</a:t>
            </a:r>
            <a:br>
              <a:rPr kumimoji="1" lang="en-US" altLang="ja-JP" sz="60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</a:br>
            <a:r>
              <a:rPr kumimoji="1" lang="ja-JP" altLang="en-US" sz="60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どう行動する？</a:t>
            </a:r>
            <a:endParaRPr kumimoji="1" lang="ja-JP" altLang="en-US" sz="54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7" y="2996952"/>
            <a:ext cx="6264695" cy="417240"/>
          </a:xfrm>
        </p:spPr>
        <p:txBody>
          <a:bodyPr>
            <a:noAutofit/>
          </a:bodyPr>
          <a:lstStyle/>
          <a:p>
            <a:pPr algn="l"/>
            <a:r>
              <a:rPr kumimoji="1" lang="en-US" altLang="ja-JP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2016</a:t>
            </a:r>
            <a:r>
              <a:rPr kumimoji="1" lang="ja-JP" altLang="en-US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年</a:t>
            </a:r>
            <a:r>
              <a:rPr lang="en-US" altLang="ja-JP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10</a:t>
            </a:r>
            <a:r>
              <a:rPr lang="ja-JP" altLang="en-US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月</a:t>
            </a:r>
            <a:r>
              <a:rPr lang="en-US" altLang="ja-JP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15</a:t>
            </a:r>
            <a:r>
              <a:rPr lang="ja-JP" altLang="en-US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日</a:t>
            </a:r>
            <a:r>
              <a:rPr lang="en-US" altLang="ja-JP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(</a:t>
            </a:r>
            <a:r>
              <a:rPr lang="ja-JP" altLang="en-US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土</a:t>
            </a:r>
            <a:r>
              <a:rPr lang="en-US" altLang="ja-JP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) 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323528" y="5733256"/>
            <a:ext cx="6624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3200" dirty="0">
                <a:solidFill>
                  <a:srgbClr val="0099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中越防災安全推進機構　松井 千明</a:t>
            </a:r>
            <a:endParaRPr lang="en-US" altLang="ja-JP" sz="3200" dirty="0">
              <a:solidFill>
                <a:srgbClr val="009900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95536" y="3740839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新潟市立桃山小学校</a:t>
            </a:r>
            <a:r>
              <a:rPr lang="en-US" altLang="ja-JP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 5</a:t>
            </a:r>
            <a:r>
              <a:rPr lang="ja-JP" altLang="en-US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</a:t>
            </a:r>
            <a:r>
              <a:rPr lang="en-US" altLang="ja-JP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6</a:t>
            </a:r>
            <a:r>
              <a:rPr lang="ja-JP" altLang="en-US" sz="36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年生</a:t>
            </a:r>
            <a:endParaRPr lang="en-US" altLang="ja-JP" sz="3600" dirty="0">
              <a:solidFill>
                <a:srgbClr val="E62C00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51446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" t="1287"/>
          <a:stretch/>
        </p:blipFill>
        <p:spPr>
          <a:xfrm>
            <a:off x="13441" y="20704"/>
            <a:ext cx="9141069" cy="684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75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【資料102】新潟地震津波映像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196" cy="6858000"/>
          </a:xfrm>
        </p:spPr>
      </p:pic>
    </p:spTree>
    <p:extLst>
      <p:ext uri="{BB962C8B-B14F-4D97-AF65-F5344CB8AC3E}">
        <p14:creationId xmlns:p14="http://schemas.microsoft.com/office/powerpoint/2010/main" val="118315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0" y="9198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72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考えてみよう！</a:t>
            </a:r>
            <a:endParaRPr lang="en-US" altLang="ja-JP" sz="7200" dirty="0">
              <a:solidFill>
                <a:srgbClr val="E62C00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pPr algn="ctr"/>
            <a:r>
              <a:rPr lang="ja-JP" altLang="en-US" sz="60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災害がおこった時のこと</a:t>
            </a:r>
            <a:endParaRPr lang="en-US" altLang="ja-JP" sz="6000" dirty="0">
              <a:solidFill>
                <a:srgbClr val="E62C00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pic>
        <p:nvPicPr>
          <p:cNvPr id="8" name="Picture 7" descr="C:\Users\matsui\Desktop\jishin_hous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84"/>
          <a:stretch/>
        </p:blipFill>
        <p:spPr bwMode="auto">
          <a:xfrm>
            <a:off x="1893102" y="2454468"/>
            <a:ext cx="5357796" cy="401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486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ボックス 17"/>
          <p:cNvSpPr txBox="1"/>
          <p:nvPr/>
        </p:nvSpPr>
        <p:spPr>
          <a:xfrm>
            <a:off x="-468560" y="-27384"/>
            <a:ext cx="10081120" cy="870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ja-JP" altLang="en-US" sz="45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これから</a:t>
            </a:r>
            <a:r>
              <a:rPr lang="ja-JP" altLang="en-US" sz="45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正解のない問題</a:t>
            </a:r>
            <a:r>
              <a:rPr lang="ja-JP" altLang="en-US" sz="45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を出します</a:t>
            </a:r>
            <a:endParaRPr lang="en-US" altLang="ja-JP" sz="4500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043608" y="2492896"/>
            <a:ext cx="7072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b="1" dirty="0">
                <a:solidFill>
                  <a:srgbClr val="FF33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「はい」</a:t>
            </a:r>
            <a:r>
              <a:rPr lang="ja-JP" altLang="en-US" sz="40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か</a:t>
            </a:r>
            <a:r>
              <a:rPr lang="ja-JP" altLang="en-US" sz="4000" b="1" dirty="0">
                <a:solidFill>
                  <a:srgbClr val="0033CC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「いいえ」</a:t>
            </a:r>
            <a:r>
              <a:rPr lang="ja-JP" altLang="en-US" sz="4000" dirty="0" err="1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か</a:t>
            </a:r>
            <a:r>
              <a:rPr lang="en-US" altLang="ja-JP" sz="40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…</a:t>
            </a:r>
            <a:endParaRPr lang="ja-JP" altLang="en-US" sz="40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0" y="3212976"/>
            <a:ext cx="9144000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ja-JP" altLang="en-US" sz="3200" dirty="0">
                <a:solidFill>
                  <a:srgbClr val="E62C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どうしてそう決めたのか理由も</a:t>
            </a:r>
            <a:r>
              <a:rPr lang="ja-JP" altLang="en-US" sz="32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考えてください</a:t>
            </a:r>
            <a:endParaRPr lang="en-US" altLang="ja-JP" sz="3200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pic>
        <p:nvPicPr>
          <p:cNvPr id="2" name="Picture 2" descr="C:\Users\matsui\Desktop\防災教育\160703 早通南小学校6年生\いらすと\boy_thin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240" y="4099892"/>
            <a:ext cx="24860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tsui\Desktop\防災教育\160703 早通南小学校6年生\いらすと\girl_thin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126" y="4365104"/>
            <a:ext cx="2433206" cy="259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atsui\Desktop\防災教育\160703 早通南小学校6年生\いらすと\woman_thin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945" y="4160379"/>
            <a:ext cx="23145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matsui\Desktop\防災教育\160703 早通南小学校6年生\いらすと\man_thin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861048"/>
            <a:ext cx="23050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-252536" y="836712"/>
            <a:ext cx="9649072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6500"/>
              </a:lnSpc>
            </a:pPr>
            <a:r>
              <a:rPr lang="ja-JP" altLang="en-US" sz="40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災害が起こった時のことをイメージして</a:t>
            </a:r>
            <a:endParaRPr lang="en-US" altLang="ja-JP" sz="4000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algn="ctr">
              <a:lnSpc>
                <a:spcPts val="6500"/>
              </a:lnSpc>
            </a:pPr>
            <a:r>
              <a:rPr lang="ja-JP" altLang="en-US" sz="4000" b="1" dirty="0">
                <a:solidFill>
                  <a:srgbClr val="E62C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自分だったらどうするか</a:t>
            </a:r>
            <a:r>
              <a:rPr lang="ja-JP" altLang="en-US" sz="40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考えてください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76623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97262" y="1628800"/>
            <a:ext cx="44747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6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「はい」</a:t>
            </a:r>
            <a:endParaRPr lang="en-US" altLang="ja-JP" sz="66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pic>
        <p:nvPicPr>
          <p:cNvPr id="2" name="Picture 2" descr="C:\Users\matsui\Desktop\防災教育\160703 早通南小学校6年生\いらすと\taiiku_red_bo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77" y="3429000"/>
            <a:ext cx="3933899" cy="6811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atsui\Desktop\防災教育\160703 早通南小学校6年生\いらすと\taiiku_white_gir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686" y="3429000"/>
            <a:ext cx="4058810" cy="7028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4572000" y="1628800"/>
            <a:ext cx="44747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6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「いいえ」</a:t>
            </a:r>
            <a:endParaRPr lang="en-US" altLang="ja-JP" sz="6600" dirty="0">
              <a:solidFill>
                <a:srgbClr val="0033CC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821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matsui\Desktop\防災教育\161015 新潟市立桃山小学校\utsu_boy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572057"/>
            <a:ext cx="2407783" cy="252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70529" y="123890"/>
            <a:ext cx="201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第１問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98521" y="1057960"/>
            <a:ext cx="88659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下校中に</a:t>
            </a:r>
            <a:r>
              <a:rPr lang="ja-JP" altLang="en-US" sz="4000" dirty="0">
                <a:solidFill>
                  <a:srgbClr val="FF00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大きな地震が発生</a:t>
            </a:r>
            <a:r>
              <a:rPr lang="ja-JP" altLang="en-US" sz="40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！</a:t>
            </a:r>
            <a:endParaRPr lang="en-US" altLang="ja-JP" sz="40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-540568" y="5838363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48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高い所へにげますか？</a:t>
            </a:r>
            <a:endParaRPr lang="en-US" altLang="ja-JP" sz="4800" dirty="0">
              <a:solidFill>
                <a:srgbClr val="0000FF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79512" y="1855272"/>
            <a:ext cx="68407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000" dirty="0">
                <a:solidFill>
                  <a:srgbClr val="FF00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つなみがくるかも</a:t>
            </a:r>
            <a:r>
              <a:rPr lang="ja-JP" altLang="en-US" sz="40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しれないから高い所へにげた方がいい</a:t>
            </a:r>
            <a:endParaRPr lang="en-US" altLang="ja-JP" sz="40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0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と話している人がいます。</a:t>
            </a:r>
            <a:endParaRPr lang="en-US" altLang="ja-JP" sz="40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79512" y="3866272"/>
            <a:ext cx="63757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0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いつもなら、先に帰った</a:t>
            </a:r>
            <a:endParaRPr lang="en-US" altLang="ja-JP" sz="40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000" dirty="0">
                <a:solidFill>
                  <a:srgbClr val="FF00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弟がひとりで家の留守番</a:t>
            </a:r>
            <a:endParaRPr lang="en-US" altLang="ja-JP" sz="4000" dirty="0">
              <a:solidFill>
                <a:srgbClr val="FF0000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0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をしているはずです。</a:t>
            </a:r>
            <a:endParaRPr lang="en-US" altLang="ja-JP" sz="40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pic>
        <p:nvPicPr>
          <p:cNvPr id="9" name="Picture 4" descr="C:\Users\matsui\Desktop\防災教育\161015 新潟市立桃山小学校\pose_uttaeru_ma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87"/>
          <a:stretch/>
        </p:blipFill>
        <p:spPr bwMode="auto">
          <a:xfrm>
            <a:off x="6084168" y="1151652"/>
            <a:ext cx="3317104" cy="213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フリーフォーム 9"/>
          <p:cNvSpPr/>
          <p:nvPr/>
        </p:nvSpPr>
        <p:spPr>
          <a:xfrm rot="7597981">
            <a:off x="8188225" y="2306640"/>
            <a:ext cx="280545" cy="120221"/>
          </a:xfrm>
          <a:custGeom>
            <a:avLst/>
            <a:gdLst>
              <a:gd name="connsiteX0" fmla="*/ 78827 w 441482"/>
              <a:gd name="connsiteY0" fmla="*/ 173421 h 189187"/>
              <a:gd name="connsiteX1" fmla="*/ 236482 w 441482"/>
              <a:gd name="connsiteY1" fmla="*/ 31531 h 189187"/>
              <a:gd name="connsiteX2" fmla="*/ 283779 w 441482"/>
              <a:gd name="connsiteY2" fmla="*/ 15766 h 189187"/>
              <a:gd name="connsiteX3" fmla="*/ 378372 w 441482"/>
              <a:gd name="connsiteY3" fmla="*/ 0 h 189187"/>
              <a:gd name="connsiteX4" fmla="*/ 425669 w 441482"/>
              <a:gd name="connsiteY4" fmla="*/ 15766 h 189187"/>
              <a:gd name="connsiteX5" fmla="*/ 425669 w 441482"/>
              <a:gd name="connsiteY5" fmla="*/ 110359 h 189187"/>
              <a:gd name="connsiteX6" fmla="*/ 378372 w 441482"/>
              <a:gd name="connsiteY6" fmla="*/ 141890 h 189187"/>
              <a:gd name="connsiteX7" fmla="*/ 268014 w 441482"/>
              <a:gd name="connsiteY7" fmla="*/ 173421 h 189187"/>
              <a:gd name="connsiteX8" fmla="*/ 220717 w 441482"/>
              <a:gd name="connsiteY8" fmla="*/ 189187 h 189187"/>
              <a:gd name="connsiteX9" fmla="*/ 0 w 441482"/>
              <a:gd name="connsiteY9" fmla="*/ 173421 h 18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1482" h="189187">
                <a:moveTo>
                  <a:pt x="78827" y="173421"/>
                </a:moveTo>
                <a:cubicBezTo>
                  <a:pt x="119676" y="132572"/>
                  <a:pt x="176096" y="61724"/>
                  <a:pt x="236482" y="31531"/>
                </a:cubicBezTo>
                <a:cubicBezTo>
                  <a:pt x="251346" y="24099"/>
                  <a:pt x="267556" y="19371"/>
                  <a:pt x="283779" y="15766"/>
                </a:cubicBezTo>
                <a:cubicBezTo>
                  <a:pt x="314984" y="8832"/>
                  <a:pt x="346841" y="5255"/>
                  <a:pt x="378372" y="0"/>
                </a:cubicBezTo>
                <a:cubicBezTo>
                  <a:pt x="394138" y="5255"/>
                  <a:pt x="413918" y="4015"/>
                  <a:pt x="425669" y="15766"/>
                </a:cubicBezTo>
                <a:cubicBezTo>
                  <a:pt x="449025" y="39122"/>
                  <a:pt x="444353" y="87003"/>
                  <a:pt x="425669" y="110359"/>
                </a:cubicBezTo>
                <a:cubicBezTo>
                  <a:pt x="413832" y="125155"/>
                  <a:pt x="395319" y="133416"/>
                  <a:pt x="378372" y="141890"/>
                </a:cubicBezTo>
                <a:cubicBezTo>
                  <a:pt x="353166" y="154493"/>
                  <a:pt x="291595" y="166684"/>
                  <a:pt x="268014" y="173421"/>
                </a:cubicBezTo>
                <a:cubicBezTo>
                  <a:pt x="252035" y="177986"/>
                  <a:pt x="236483" y="183932"/>
                  <a:pt x="220717" y="189187"/>
                </a:cubicBezTo>
                <a:cubicBezTo>
                  <a:pt x="21057" y="172548"/>
                  <a:pt x="94812" y="173421"/>
                  <a:pt x="0" y="17342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/>
          <p:cNvSpPr/>
          <p:nvPr/>
        </p:nvSpPr>
        <p:spPr>
          <a:xfrm>
            <a:off x="6827520" y="1370734"/>
            <a:ext cx="325395" cy="183982"/>
          </a:xfrm>
          <a:custGeom>
            <a:avLst/>
            <a:gdLst>
              <a:gd name="connsiteX0" fmla="*/ 384719 w 384719"/>
              <a:gd name="connsiteY0" fmla="*/ 239277 h 239277"/>
              <a:gd name="connsiteX1" fmla="*/ 337423 w 384719"/>
              <a:gd name="connsiteY1" fmla="*/ 160450 h 239277"/>
              <a:gd name="connsiteX2" fmla="*/ 227064 w 384719"/>
              <a:gd name="connsiteY2" fmla="*/ 65857 h 239277"/>
              <a:gd name="connsiteX3" fmla="*/ 132471 w 384719"/>
              <a:gd name="connsiteY3" fmla="*/ 34326 h 239277"/>
              <a:gd name="connsiteX4" fmla="*/ 85174 w 384719"/>
              <a:gd name="connsiteY4" fmla="*/ 2795 h 239277"/>
              <a:gd name="connsiteX5" fmla="*/ 6347 w 384719"/>
              <a:gd name="connsiteY5" fmla="*/ 18560 h 239277"/>
              <a:gd name="connsiteX6" fmla="*/ 69409 w 384719"/>
              <a:gd name="connsiteY6" fmla="*/ 160450 h 239277"/>
              <a:gd name="connsiteX7" fmla="*/ 384719 w 384719"/>
              <a:gd name="connsiteY7" fmla="*/ 160450 h 23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719" h="239277">
                <a:moveTo>
                  <a:pt x="384719" y="239277"/>
                </a:moveTo>
                <a:cubicBezTo>
                  <a:pt x="368954" y="213001"/>
                  <a:pt x="355808" y="184964"/>
                  <a:pt x="337423" y="160450"/>
                </a:cubicBezTo>
                <a:cubicBezTo>
                  <a:pt x="318490" y="135206"/>
                  <a:pt x="252640" y="78645"/>
                  <a:pt x="227064" y="65857"/>
                </a:cubicBezTo>
                <a:cubicBezTo>
                  <a:pt x="197336" y="50993"/>
                  <a:pt x="132471" y="34326"/>
                  <a:pt x="132471" y="34326"/>
                </a:cubicBezTo>
                <a:cubicBezTo>
                  <a:pt x="116705" y="23816"/>
                  <a:pt x="103976" y="5145"/>
                  <a:pt x="85174" y="2795"/>
                </a:cubicBezTo>
                <a:cubicBezTo>
                  <a:pt x="58585" y="-529"/>
                  <a:pt x="18331" y="-5407"/>
                  <a:pt x="6347" y="18560"/>
                </a:cubicBezTo>
                <a:cubicBezTo>
                  <a:pt x="-12144" y="55542"/>
                  <a:pt x="10027" y="155286"/>
                  <a:pt x="69409" y="160450"/>
                </a:cubicBezTo>
                <a:cubicBezTo>
                  <a:pt x="174117" y="169555"/>
                  <a:pt x="279616" y="160450"/>
                  <a:pt x="384719" y="160450"/>
                </a:cubicBezTo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フリーフォーム 13"/>
          <p:cNvSpPr/>
          <p:nvPr/>
        </p:nvSpPr>
        <p:spPr>
          <a:xfrm>
            <a:off x="7164288" y="1146706"/>
            <a:ext cx="241177" cy="206077"/>
          </a:xfrm>
          <a:custGeom>
            <a:avLst/>
            <a:gdLst>
              <a:gd name="connsiteX0" fmla="*/ 237851 w 285147"/>
              <a:gd name="connsiteY0" fmla="*/ 204952 h 268014"/>
              <a:gd name="connsiteX1" fmla="*/ 222085 w 285147"/>
              <a:gd name="connsiteY1" fmla="*/ 126124 h 268014"/>
              <a:gd name="connsiteX2" fmla="*/ 127492 w 285147"/>
              <a:gd name="connsiteY2" fmla="*/ 15765 h 268014"/>
              <a:gd name="connsiteX3" fmla="*/ 64430 w 285147"/>
              <a:gd name="connsiteY3" fmla="*/ 0 h 268014"/>
              <a:gd name="connsiteX4" fmla="*/ 32899 w 285147"/>
              <a:gd name="connsiteY4" fmla="*/ 141890 h 268014"/>
              <a:gd name="connsiteX5" fmla="*/ 80196 w 285147"/>
              <a:gd name="connsiteY5" fmla="*/ 173421 h 268014"/>
              <a:gd name="connsiteX6" fmla="*/ 174789 w 285147"/>
              <a:gd name="connsiteY6" fmla="*/ 204952 h 268014"/>
              <a:gd name="connsiteX7" fmla="*/ 285147 w 285147"/>
              <a:gd name="connsiteY7" fmla="*/ 268014 h 268014"/>
              <a:gd name="connsiteX8" fmla="*/ 237851 w 285147"/>
              <a:gd name="connsiteY8" fmla="*/ 204952 h 26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147" h="268014">
                <a:moveTo>
                  <a:pt x="237851" y="204952"/>
                </a:moveTo>
                <a:cubicBezTo>
                  <a:pt x="227341" y="181304"/>
                  <a:pt x="232968" y="150611"/>
                  <a:pt x="222085" y="126124"/>
                </a:cubicBezTo>
                <a:cubicBezTo>
                  <a:pt x="214367" y="108758"/>
                  <a:pt x="148434" y="27732"/>
                  <a:pt x="127492" y="15765"/>
                </a:cubicBezTo>
                <a:cubicBezTo>
                  <a:pt x="108679" y="5015"/>
                  <a:pt x="85451" y="5255"/>
                  <a:pt x="64430" y="0"/>
                </a:cubicBezTo>
                <a:cubicBezTo>
                  <a:pt x="-9488" y="24639"/>
                  <a:pt x="-19533" y="10810"/>
                  <a:pt x="32899" y="141890"/>
                </a:cubicBezTo>
                <a:cubicBezTo>
                  <a:pt x="39936" y="159483"/>
                  <a:pt x="62881" y="165726"/>
                  <a:pt x="80196" y="173421"/>
                </a:cubicBezTo>
                <a:cubicBezTo>
                  <a:pt x="110568" y="186920"/>
                  <a:pt x="145061" y="190088"/>
                  <a:pt x="174789" y="204952"/>
                </a:cubicBezTo>
                <a:cubicBezTo>
                  <a:pt x="254798" y="244957"/>
                  <a:pt x="218296" y="223446"/>
                  <a:pt x="285147" y="268014"/>
                </a:cubicBezTo>
                <a:cubicBezTo>
                  <a:pt x="249900" y="162273"/>
                  <a:pt x="248361" y="228600"/>
                  <a:pt x="237851" y="20495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038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2" grpId="0"/>
      <p:bldP spid="3" grpId="0"/>
      <p:bldP spid="5" grpId="0"/>
      <p:bldP spid="10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97262" y="1142742"/>
            <a:ext cx="44747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0" b="1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「はい」</a:t>
            </a:r>
            <a:endParaRPr lang="en-US" altLang="ja-JP" sz="6000" b="1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algn="ctr"/>
            <a:r>
              <a:rPr lang="ja-JP" altLang="en-US" sz="54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高い所へ</a:t>
            </a:r>
            <a:endParaRPr lang="en-US" altLang="ja-JP" sz="54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algn="ctr"/>
            <a:r>
              <a:rPr lang="ja-JP" altLang="en-US" sz="54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にげる</a:t>
            </a:r>
            <a:endParaRPr lang="en-US" altLang="ja-JP" sz="54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572000" y="1142742"/>
            <a:ext cx="44747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0" b="1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「いいえ」</a:t>
            </a:r>
            <a:r>
              <a:rPr lang="ja-JP" altLang="en-US" sz="54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家へ弟を</a:t>
            </a:r>
            <a:endParaRPr lang="en-US" altLang="ja-JP" sz="5400" dirty="0">
              <a:solidFill>
                <a:srgbClr val="0033CC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algn="ctr"/>
            <a:r>
              <a:rPr lang="ja-JP" altLang="en-US" sz="54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むかえにいく</a:t>
            </a:r>
            <a:endParaRPr lang="en-US" altLang="ja-JP" sz="5400" dirty="0">
              <a:solidFill>
                <a:srgbClr val="0033CC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pic>
        <p:nvPicPr>
          <p:cNvPr id="2052" name="Picture 4" descr="C:\Users\matsui\Desktop\防災教育\160703 早通南小学校6年生\いらすと\kouhakubou2_r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35077"/>
            <a:ext cx="3541456" cy="307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atsui\Desktop\防災教育\160703 早通南小学校6年生\いらすと\kouhakubou1_wh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8" y="3789040"/>
            <a:ext cx="3541456" cy="307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正方形/長方形 11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70529" y="123890"/>
            <a:ext cx="201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第１問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3295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70529" y="123890"/>
            <a:ext cx="201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第１問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pic>
        <p:nvPicPr>
          <p:cNvPr id="20" name="Picture 2" descr="C:\Users\matsui\Desktop\防災教育\161015 新潟市立桃山小学校\utsu_boy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996952"/>
            <a:ext cx="2188894" cy="229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テキスト ボックス 20"/>
          <p:cNvSpPr txBox="1"/>
          <p:nvPr/>
        </p:nvSpPr>
        <p:spPr>
          <a:xfrm>
            <a:off x="2186753" y="162362"/>
            <a:ext cx="7929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下校中に大きな地震が発生！</a:t>
            </a:r>
            <a:endParaRPr lang="en-US" altLang="ja-JP" sz="4000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251521" y="1124744"/>
            <a:ext cx="68407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000" dirty="0">
                <a:solidFill>
                  <a:srgbClr val="FF00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つなみがくるかも</a:t>
            </a:r>
            <a:r>
              <a:rPr lang="ja-JP" altLang="en-US" sz="40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しれないから高い所へにげた方がいい</a:t>
            </a:r>
            <a:endParaRPr lang="en-US" altLang="ja-JP" sz="40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0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と話している人がいます。</a:t>
            </a:r>
            <a:endParaRPr lang="en-US" altLang="ja-JP" sz="40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251521" y="3061963"/>
            <a:ext cx="63757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0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いつもなら、先に帰った</a:t>
            </a:r>
            <a:endParaRPr lang="en-US" altLang="ja-JP" sz="40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000" dirty="0">
                <a:solidFill>
                  <a:srgbClr val="FF00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弟がひとりで家の留守番</a:t>
            </a:r>
            <a:endParaRPr lang="en-US" altLang="ja-JP" sz="4000" dirty="0">
              <a:solidFill>
                <a:srgbClr val="FF0000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0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をしているはずです。</a:t>
            </a:r>
            <a:endParaRPr lang="en-US" altLang="ja-JP" sz="40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pic>
        <p:nvPicPr>
          <p:cNvPr id="26" name="Picture 4" descr="C:\Users\matsui\Desktop\防災教育\161015 新潟市立桃山小学校\pose_uttaeru_ma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87"/>
          <a:stretch/>
        </p:blipFill>
        <p:spPr bwMode="auto">
          <a:xfrm>
            <a:off x="6164963" y="908720"/>
            <a:ext cx="3015549" cy="193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フリーフォーム 26"/>
          <p:cNvSpPr/>
          <p:nvPr/>
        </p:nvSpPr>
        <p:spPr>
          <a:xfrm rot="7597981">
            <a:off x="8048592" y="1986286"/>
            <a:ext cx="280545" cy="109292"/>
          </a:xfrm>
          <a:custGeom>
            <a:avLst/>
            <a:gdLst>
              <a:gd name="connsiteX0" fmla="*/ 78827 w 441482"/>
              <a:gd name="connsiteY0" fmla="*/ 173421 h 189187"/>
              <a:gd name="connsiteX1" fmla="*/ 236482 w 441482"/>
              <a:gd name="connsiteY1" fmla="*/ 31531 h 189187"/>
              <a:gd name="connsiteX2" fmla="*/ 283779 w 441482"/>
              <a:gd name="connsiteY2" fmla="*/ 15766 h 189187"/>
              <a:gd name="connsiteX3" fmla="*/ 378372 w 441482"/>
              <a:gd name="connsiteY3" fmla="*/ 0 h 189187"/>
              <a:gd name="connsiteX4" fmla="*/ 425669 w 441482"/>
              <a:gd name="connsiteY4" fmla="*/ 15766 h 189187"/>
              <a:gd name="connsiteX5" fmla="*/ 425669 w 441482"/>
              <a:gd name="connsiteY5" fmla="*/ 110359 h 189187"/>
              <a:gd name="connsiteX6" fmla="*/ 378372 w 441482"/>
              <a:gd name="connsiteY6" fmla="*/ 141890 h 189187"/>
              <a:gd name="connsiteX7" fmla="*/ 268014 w 441482"/>
              <a:gd name="connsiteY7" fmla="*/ 173421 h 189187"/>
              <a:gd name="connsiteX8" fmla="*/ 220717 w 441482"/>
              <a:gd name="connsiteY8" fmla="*/ 189187 h 189187"/>
              <a:gd name="connsiteX9" fmla="*/ 0 w 441482"/>
              <a:gd name="connsiteY9" fmla="*/ 173421 h 18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1482" h="189187">
                <a:moveTo>
                  <a:pt x="78827" y="173421"/>
                </a:moveTo>
                <a:cubicBezTo>
                  <a:pt x="119676" y="132572"/>
                  <a:pt x="176096" y="61724"/>
                  <a:pt x="236482" y="31531"/>
                </a:cubicBezTo>
                <a:cubicBezTo>
                  <a:pt x="251346" y="24099"/>
                  <a:pt x="267556" y="19371"/>
                  <a:pt x="283779" y="15766"/>
                </a:cubicBezTo>
                <a:cubicBezTo>
                  <a:pt x="314984" y="8832"/>
                  <a:pt x="346841" y="5255"/>
                  <a:pt x="378372" y="0"/>
                </a:cubicBezTo>
                <a:cubicBezTo>
                  <a:pt x="394138" y="5255"/>
                  <a:pt x="413918" y="4015"/>
                  <a:pt x="425669" y="15766"/>
                </a:cubicBezTo>
                <a:cubicBezTo>
                  <a:pt x="449025" y="39122"/>
                  <a:pt x="444353" y="87003"/>
                  <a:pt x="425669" y="110359"/>
                </a:cubicBezTo>
                <a:cubicBezTo>
                  <a:pt x="413832" y="125155"/>
                  <a:pt x="395319" y="133416"/>
                  <a:pt x="378372" y="141890"/>
                </a:cubicBezTo>
                <a:cubicBezTo>
                  <a:pt x="353166" y="154493"/>
                  <a:pt x="291595" y="166684"/>
                  <a:pt x="268014" y="173421"/>
                </a:cubicBezTo>
                <a:cubicBezTo>
                  <a:pt x="252035" y="177986"/>
                  <a:pt x="236483" y="183932"/>
                  <a:pt x="220717" y="189187"/>
                </a:cubicBezTo>
                <a:cubicBezTo>
                  <a:pt x="21057" y="172548"/>
                  <a:pt x="94812" y="173421"/>
                  <a:pt x="0" y="17342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/>
          <p:cNvSpPr/>
          <p:nvPr/>
        </p:nvSpPr>
        <p:spPr>
          <a:xfrm>
            <a:off x="288032" y="5085184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800" dirty="0">
                <a:solidFill>
                  <a:srgbClr val="E62C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高い所へにげる→赤</a:t>
            </a:r>
            <a:endParaRPr lang="en-US" altLang="ja-JP" sz="4800" dirty="0">
              <a:solidFill>
                <a:srgbClr val="E62C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288032" y="5877272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8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家へ弟をむかえ行く→白</a:t>
            </a:r>
            <a:endParaRPr lang="en-US" altLang="ja-JP" sz="4800" dirty="0">
              <a:solidFill>
                <a:srgbClr val="0033CC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1432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ボックス 17"/>
          <p:cNvSpPr txBox="1"/>
          <p:nvPr/>
        </p:nvSpPr>
        <p:spPr>
          <a:xfrm>
            <a:off x="-36512" y="1551662"/>
            <a:ext cx="9289032" cy="92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ja-JP" altLang="en-US" sz="4800" dirty="0">
                <a:solidFill>
                  <a:srgbClr val="E62C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「はい」の時に困ること</a:t>
            </a:r>
            <a:endParaRPr lang="en-US" altLang="ja-JP" sz="4800" dirty="0">
              <a:solidFill>
                <a:srgbClr val="E62C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r>
              <a:rPr lang="ja-JP" altLang="en-US" sz="2000" dirty="0">
                <a:solidFill>
                  <a:srgbClr val="E62C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　</a:t>
            </a:r>
            <a:r>
              <a:rPr lang="ja-JP" altLang="en-US" sz="3600" dirty="0">
                <a:solidFill>
                  <a:srgbClr val="E62C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＝高い所へにげる</a:t>
            </a:r>
            <a:endParaRPr lang="en-US" altLang="ja-JP" sz="3600" dirty="0">
              <a:solidFill>
                <a:srgbClr val="E62C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-36512" y="2675083"/>
            <a:ext cx="9289032" cy="192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760"/>
              </a:lnSpc>
            </a:pPr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・弟が無事か心配。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pPr>
              <a:lnSpc>
                <a:spcPts val="5760"/>
              </a:lnSpc>
            </a:pPr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・どの道を通ってにげると安全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pPr>
              <a:lnSpc>
                <a:spcPts val="5760"/>
              </a:lnSpc>
            </a:pPr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</a:t>
            </a:r>
            <a:r>
              <a:rPr lang="ja-JP" altLang="en-US" sz="4800" dirty="0" err="1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か</a:t>
            </a:r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わからない。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70529" y="123890"/>
            <a:ext cx="201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第１問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0585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ボックス 17"/>
          <p:cNvSpPr txBox="1"/>
          <p:nvPr/>
        </p:nvSpPr>
        <p:spPr>
          <a:xfrm>
            <a:off x="-36512" y="1556792"/>
            <a:ext cx="9289032" cy="92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ja-JP" altLang="en-US" sz="48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「いいえ」のときに困ること</a:t>
            </a:r>
            <a:endParaRPr lang="en-US" altLang="ja-JP" sz="4800" dirty="0">
              <a:solidFill>
                <a:srgbClr val="0033CC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r>
              <a:rPr lang="ja-JP" altLang="en-US" sz="20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　</a:t>
            </a:r>
            <a:r>
              <a:rPr lang="ja-JP" altLang="en-US" sz="36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＝家へ弟をむかえに行く</a:t>
            </a:r>
            <a:endParaRPr lang="en-US" altLang="ja-JP" sz="3600" dirty="0">
              <a:solidFill>
                <a:srgbClr val="0033CC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70529" y="123890"/>
            <a:ext cx="201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第１問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-36512" y="2686268"/>
            <a:ext cx="92890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・つなみにまきこまれるかも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しれない。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・行っても弟が家にいないかも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しれない。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64238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yamazaki\Desktop\イラスト\いしづかけんきゅういん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644" y="3360375"/>
            <a:ext cx="3716908" cy="3525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matsui\Desktop\fukidashi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578298"/>
            <a:ext cx="7092280" cy="5340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-251520" y="116632"/>
            <a:ext cx="972006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41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東日本大震災時の宮城県仙台市の様子</a:t>
            </a:r>
            <a:endParaRPr lang="en-US" altLang="ja-JP" sz="4100" dirty="0">
              <a:solidFill>
                <a:srgbClr val="0033CC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1282854" y="3861048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どんな様子でしたか？</a:t>
            </a:r>
            <a:endParaRPr lang="en-US" altLang="ja-JP" sz="3600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323530" y="1124744"/>
            <a:ext cx="669674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54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ひと</a:t>
            </a:r>
            <a:endParaRPr lang="en-US" altLang="ja-JP" sz="5400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algn="ctr"/>
            <a:r>
              <a:rPr lang="ja-JP" altLang="en-US" sz="54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たてもの</a:t>
            </a:r>
            <a:endParaRPr lang="en-US" altLang="ja-JP" sz="5400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algn="ctr"/>
            <a:r>
              <a:rPr lang="ja-JP" altLang="en-US" sz="54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ゆれかた</a:t>
            </a:r>
            <a:endParaRPr lang="en-US" altLang="ja-JP" sz="5400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8371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ボックス 17"/>
          <p:cNvSpPr txBox="1"/>
          <p:nvPr/>
        </p:nvSpPr>
        <p:spPr>
          <a:xfrm>
            <a:off x="-36512" y="1052736"/>
            <a:ext cx="9289032" cy="368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ja-JP" altLang="en-US" sz="48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つなみから命をまもるために</a:t>
            </a:r>
            <a:endParaRPr lang="en-US" altLang="ja-JP" sz="48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algn="ctr">
              <a:lnSpc>
                <a:spcPts val="7000"/>
              </a:lnSpc>
            </a:pPr>
            <a:r>
              <a:rPr lang="ja-JP" altLang="en-US" sz="48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たいせつなこと</a:t>
            </a:r>
            <a:endParaRPr lang="en-US" altLang="ja-JP" sz="48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algn="ctr">
              <a:lnSpc>
                <a:spcPts val="7000"/>
              </a:lnSpc>
            </a:pPr>
            <a:endParaRPr lang="en-US" altLang="ja-JP" sz="36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algn="ctr">
              <a:lnSpc>
                <a:spcPts val="7000"/>
              </a:lnSpc>
            </a:pPr>
            <a:r>
              <a:rPr lang="ja-JP" altLang="en-US" sz="48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すぐに高いところへにげる！</a:t>
            </a:r>
            <a:endParaRPr lang="en-US" altLang="ja-JP" sz="48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70529" y="123890"/>
            <a:ext cx="201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第１問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pic>
        <p:nvPicPr>
          <p:cNvPr id="10" name="Picture 2" descr="\\10.2.1.12\civic-sv\disk\05 平成25年度\H25_ メモリアル\H25_長岡震災アーカイブセンターきおくみらい\09_広報活動\イラスト\にがおえ\02_完成透過\ひぐちけんきゅうい完成透過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085184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19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ボックス 17"/>
          <p:cNvSpPr txBox="1"/>
          <p:nvPr/>
        </p:nvSpPr>
        <p:spPr>
          <a:xfrm>
            <a:off x="179512" y="1052736"/>
            <a:ext cx="9289032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000"/>
              </a:lnSpc>
            </a:pPr>
            <a:r>
              <a:rPr lang="ja-JP" altLang="en-US" sz="48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★地しん</a:t>
            </a:r>
            <a:r>
              <a:rPr lang="ja-JP" altLang="en-US" sz="4800" dirty="0" err="1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が</a:t>
            </a:r>
            <a:r>
              <a:rPr lang="ja-JP" altLang="en-US" sz="48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おきる前に、</a:t>
            </a:r>
            <a:endParaRPr lang="en-US" altLang="ja-JP" sz="48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>
              <a:lnSpc>
                <a:spcPts val="7000"/>
              </a:lnSpc>
            </a:pPr>
            <a:r>
              <a:rPr lang="ja-JP" altLang="en-US" sz="48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　どこににげるか家族と相談</a:t>
            </a:r>
            <a:endParaRPr lang="en-US" altLang="ja-JP" sz="48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>
              <a:lnSpc>
                <a:spcPts val="7000"/>
              </a:lnSpc>
            </a:pPr>
            <a:r>
              <a:rPr lang="ja-JP" altLang="en-US" sz="48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　して決めておこう！</a:t>
            </a:r>
            <a:endParaRPr lang="en-US" altLang="ja-JP" sz="48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79512" y="3789040"/>
            <a:ext cx="9289032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000"/>
              </a:lnSpc>
            </a:pPr>
            <a:r>
              <a:rPr lang="ja-JP" altLang="en-US" sz="48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★にげて命を守ったあとの</a:t>
            </a:r>
            <a:endParaRPr lang="en-US" altLang="ja-JP" sz="4800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>
              <a:lnSpc>
                <a:spcPts val="7000"/>
              </a:lnSpc>
            </a:pPr>
            <a:r>
              <a:rPr lang="ja-JP" altLang="en-US" sz="48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　集合場所も決めておくと</a:t>
            </a:r>
            <a:endParaRPr lang="en-US" altLang="ja-JP" sz="4800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>
              <a:lnSpc>
                <a:spcPts val="7000"/>
              </a:lnSpc>
            </a:pPr>
            <a:r>
              <a:rPr lang="ja-JP" altLang="en-US" sz="48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　もっといい</a:t>
            </a:r>
            <a:endParaRPr lang="en-US" altLang="ja-JP" sz="4800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70529" y="123890"/>
            <a:ext cx="201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第１問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pic>
        <p:nvPicPr>
          <p:cNvPr id="10" name="Picture 2" descr="\\10.2.1.12\civic-sv\disk\05 平成25年度\H25_ メモリアル\H25_長岡震災アーカイブセンターきおくみらい\09_広報活動\イラスト\にがおえ\02_完成透過\ひぐちけんきゅうい完成透過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085184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6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tsui\Desktop\2402290176_541a0df6d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01008"/>
            <a:ext cx="4392488" cy="3294366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テキスト ボックス 22"/>
          <p:cNvSpPr txBox="1"/>
          <p:nvPr/>
        </p:nvSpPr>
        <p:spPr>
          <a:xfrm>
            <a:off x="323528" y="1124744"/>
            <a:ext cx="87129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FF00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大きな地震がおきた</a:t>
            </a:r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ため、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家族とひなん所に行くことに。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家族には、</a:t>
            </a:r>
            <a:r>
              <a:rPr lang="ja-JP" altLang="en-US" sz="4800" b="1" dirty="0">
                <a:solidFill>
                  <a:schemeClr val="accent6">
                    <a:lumMod val="75000"/>
                  </a:schemeClr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犬のポチ</a:t>
            </a:r>
            <a:r>
              <a:rPr lang="en-US" altLang="ja-JP" sz="3300" b="1" dirty="0">
                <a:solidFill>
                  <a:schemeClr val="accent6">
                    <a:lumMod val="75000"/>
                  </a:schemeClr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(</a:t>
            </a:r>
            <a:r>
              <a:rPr lang="ja-JP" altLang="en-US" sz="3300" b="1" dirty="0">
                <a:solidFill>
                  <a:schemeClr val="accent6">
                    <a:lumMod val="75000"/>
                  </a:schemeClr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しば犬５歳♂</a:t>
            </a:r>
            <a:r>
              <a:rPr lang="en-US" altLang="ja-JP" sz="3300" b="1" dirty="0">
                <a:solidFill>
                  <a:schemeClr val="accent6">
                    <a:lumMod val="75000"/>
                  </a:schemeClr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)</a:t>
            </a:r>
          </a:p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がいます。</a:t>
            </a:r>
            <a:endParaRPr lang="en-US" altLang="ja-JP" sz="4800" b="1" dirty="0">
              <a:solidFill>
                <a:schemeClr val="accent6">
                  <a:lumMod val="75000"/>
                </a:schemeClr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50354" y="4289028"/>
            <a:ext cx="38616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ひなん所に</a:t>
            </a:r>
            <a:endParaRPr lang="en-US" altLang="ja-JP" sz="4800" dirty="0">
              <a:solidFill>
                <a:srgbClr val="0000FF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r>
              <a:rPr lang="ja-JP" altLang="en-US" sz="48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つれて</a:t>
            </a:r>
            <a:endParaRPr lang="en-US" altLang="ja-JP" sz="4800" dirty="0">
              <a:solidFill>
                <a:srgbClr val="0000FF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r>
              <a:rPr lang="ja-JP" altLang="en-US" sz="48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行きますか？</a:t>
            </a:r>
            <a:endParaRPr lang="en-US" altLang="ja-JP" sz="4800" dirty="0">
              <a:solidFill>
                <a:srgbClr val="0000FF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70529" y="123890"/>
            <a:ext cx="201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第２問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25112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97262" y="1142742"/>
            <a:ext cx="447473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0" b="1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「はい」</a:t>
            </a:r>
            <a:endParaRPr lang="en-US" altLang="ja-JP" sz="6000" b="1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algn="ctr"/>
            <a:r>
              <a:rPr lang="ja-JP" altLang="en-US" sz="48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ひなん所に</a:t>
            </a:r>
            <a:endParaRPr lang="en-US" altLang="ja-JP" sz="48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algn="ctr"/>
            <a:r>
              <a:rPr lang="ja-JP" altLang="en-US" sz="48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つれて行く</a:t>
            </a:r>
            <a:endParaRPr lang="en-US" altLang="ja-JP" sz="48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572000" y="1142742"/>
            <a:ext cx="447473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0" b="1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「いいえ」</a:t>
            </a:r>
            <a:endParaRPr lang="en-US" altLang="ja-JP" sz="6000" b="1" dirty="0">
              <a:solidFill>
                <a:srgbClr val="0033CC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algn="ctr"/>
            <a:r>
              <a:rPr lang="ja-JP" altLang="en-US" sz="48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ひなん所に</a:t>
            </a:r>
            <a:endParaRPr lang="en-US" altLang="ja-JP" sz="4800" dirty="0">
              <a:solidFill>
                <a:srgbClr val="0033CC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algn="ctr"/>
            <a:r>
              <a:rPr lang="ja-JP" altLang="en-US" sz="48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つれて行かない</a:t>
            </a:r>
            <a:endParaRPr lang="en-US" altLang="ja-JP" sz="4800" dirty="0">
              <a:solidFill>
                <a:srgbClr val="0033CC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pic>
        <p:nvPicPr>
          <p:cNvPr id="2052" name="Picture 4" descr="C:\Users\matsui\Desktop\防災教育\160703 早通南小学校6年生\いらすと\kouhakubou2_r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35077"/>
            <a:ext cx="3541456" cy="307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atsui\Desktop\防災教育\160703 早通南小学校6年生\いらすと\kouhakubou1_wh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8" y="3789040"/>
            <a:ext cx="3541456" cy="307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正方形/長方形 11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70529" y="123890"/>
            <a:ext cx="201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第２問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438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ボックス 22"/>
          <p:cNvSpPr txBox="1"/>
          <p:nvPr/>
        </p:nvSpPr>
        <p:spPr>
          <a:xfrm>
            <a:off x="323528" y="1124744"/>
            <a:ext cx="87129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FF00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大きな地震がおきた</a:t>
            </a:r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ため、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家族とひなん所に行くことに。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家族には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800" b="1" dirty="0">
                <a:solidFill>
                  <a:schemeClr val="accent6">
                    <a:lumMod val="75000"/>
                  </a:schemeClr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犬のポチ</a:t>
            </a:r>
            <a:endParaRPr lang="en-US" altLang="ja-JP" sz="3300" b="1" dirty="0">
              <a:solidFill>
                <a:schemeClr val="accent6">
                  <a:lumMod val="75000"/>
                </a:schemeClr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がいます。</a:t>
            </a:r>
            <a:endParaRPr lang="en-US" altLang="ja-JP" sz="4800" b="1" dirty="0">
              <a:solidFill>
                <a:schemeClr val="accent6">
                  <a:lumMod val="75000"/>
                </a:schemeClr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70529" y="123890"/>
            <a:ext cx="201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第２問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216024" y="5157192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800" dirty="0">
                <a:solidFill>
                  <a:srgbClr val="E62C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ひなん所につれて行く→赤</a:t>
            </a:r>
            <a:endParaRPr lang="en-US" altLang="ja-JP" sz="4800" dirty="0">
              <a:solidFill>
                <a:srgbClr val="E62C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216024" y="5949280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8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ひなん所につれて行かない→白</a:t>
            </a:r>
            <a:endParaRPr lang="en-US" altLang="ja-JP" sz="4800" dirty="0">
              <a:solidFill>
                <a:srgbClr val="0033CC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pic>
        <p:nvPicPr>
          <p:cNvPr id="14" name="Picture 2" descr="C:\Users\matsui\Desktop\2402290176_541a0df6d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27" b="15935"/>
          <a:stretch/>
        </p:blipFill>
        <p:spPr bwMode="auto">
          <a:xfrm>
            <a:off x="3484679" y="2687990"/>
            <a:ext cx="4831737" cy="246920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6301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70528" y="123890"/>
            <a:ext cx="42274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第５問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-36512" y="1159149"/>
            <a:ext cx="92890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E62C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「はい」の時に困ること</a:t>
            </a:r>
            <a:endParaRPr lang="en-US" altLang="ja-JP" sz="4800" dirty="0">
              <a:solidFill>
                <a:srgbClr val="E62C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r>
              <a:rPr lang="ja-JP" altLang="en-US" sz="2800" dirty="0">
                <a:solidFill>
                  <a:srgbClr val="E62C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　</a:t>
            </a:r>
            <a:r>
              <a:rPr lang="ja-JP" altLang="en-US" sz="3600" dirty="0">
                <a:solidFill>
                  <a:srgbClr val="E62C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＝ひなん所につれていく</a:t>
            </a:r>
            <a:endParaRPr lang="en-US" altLang="ja-JP" sz="4000" dirty="0">
              <a:solidFill>
                <a:srgbClr val="E62C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-36512" y="2599309"/>
            <a:ext cx="96252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・いっしょにひなん所に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入れないかもしれない。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pic>
        <p:nvPicPr>
          <p:cNvPr id="8" name="Picture 2" descr="\\10.2.1.12\civic-sv\disk\05 平成25年度\H25_ メモリアル\H25_長岡震災アーカイブセンターきおくみらい\09_広報活動\イラスト\にがおえ\02_完成透過\やまぐちじむきょくちょう透過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589240"/>
            <a:ext cx="1837803" cy="183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正方形/長方形 9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70529" y="123890"/>
            <a:ext cx="201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第２問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-36512" y="4183485"/>
            <a:ext cx="96252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・まわりの人にめいわくが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かかるかもしれない。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823809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/>
          <p:cNvSpPr/>
          <p:nvPr/>
        </p:nvSpPr>
        <p:spPr>
          <a:xfrm>
            <a:off x="-251520" y="41429"/>
            <a:ext cx="972006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41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熊本地震のひなん所の様子</a:t>
            </a:r>
            <a:endParaRPr lang="en-US" altLang="ja-JP" sz="4100" dirty="0">
              <a:solidFill>
                <a:srgbClr val="0033CC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pic>
        <p:nvPicPr>
          <p:cNvPr id="4098" name="Picture 2" descr="C:\Users\matsui\Desktop\熊本支援\ピックアップ\P1060956 - コピー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144" b="11336"/>
          <a:stretch/>
        </p:blipFill>
        <p:spPr bwMode="auto">
          <a:xfrm>
            <a:off x="1668740" y="751571"/>
            <a:ext cx="5783580" cy="627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2617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/>
          <p:cNvSpPr/>
          <p:nvPr/>
        </p:nvSpPr>
        <p:spPr>
          <a:xfrm>
            <a:off x="-251520" y="41429"/>
            <a:ext cx="972006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4100" dirty="0">
                <a:solidFill>
                  <a:srgbClr val="0033CC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熊本地震のひなん所の様子</a:t>
            </a:r>
            <a:endParaRPr lang="en-US" altLang="ja-JP" sz="4100" dirty="0">
              <a:solidFill>
                <a:srgbClr val="0033CC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pic>
        <p:nvPicPr>
          <p:cNvPr id="5122" name="Picture 2" descr="C:\Users\matsui\Desktop\熊本支援\ピックアップ\P1070238 - コピー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64" y="836712"/>
            <a:ext cx="7700963" cy="578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6123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ボックス 17"/>
          <p:cNvSpPr txBox="1"/>
          <p:nvPr/>
        </p:nvSpPr>
        <p:spPr>
          <a:xfrm>
            <a:off x="-36512" y="1511106"/>
            <a:ext cx="9289032" cy="92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ja-JP" altLang="en-US" sz="48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「いいえ」のときに困ること</a:t>
            </a:r>
            <a:endParaRPr lang="en-US" altLang="ja-JP" sz="4800" dirty="0">
              <a:solidFill>
                <a:srgbClr val="0000FF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r>
              <a:rPr lang="ja-JP" altLang="en-US" sz="24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　</a:t>
            </a:r>
            <a:r>
              <a:rPr lang="ja-JP" altLang="en-US" sz="36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＝ひなん所につれていかない</a:t>
            </a:r>
            <a:endParaRPr lang="en-US" altLang="ja-JP" sz="3600" dirty="0">
              <a:solidFill>
                <a:srgbClr val="0000FF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-36512" y="2460952"/>
            <a:ext cx="92890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・家におきざりにすると心配で　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つらい気持ちになる。</a:t>
            </a:r>
          </a:p>
          <a:p>
            <a:pPr>
              <a:lnSpc>
                <a:spcPct val="150000"/>
              </a:lnSpc>
            </a:pPr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・世話をする人がいないので亡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</a:t>
            </a:r>
            <a:r>
              <a:rPr lang="ja-JP" altLang="en-US" sz="4800" dirty="0" err="1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く</a:t>
            </a:r>
            <a:r>
              <a:rPr lang="ja-JP" altLang="en-US" sz="48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なってしまうかもしれない。</a:t>
            </a:r>
            <a:endParaRPr lang="en-US" altLang="ja-JP" sz="48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pic>
        <p:nvPicPr>
          <p:cNvPr id="10" name="Picture 2" descr="\\10.2.1.12\civic-sv\disk\05 平成25年度\H25_ メモリアル\H25_長岡震災アーカイブセンターきおくみらい\09_広報活動\イラスト\にがおえ\02_完成透過\やまぐちじむきょくちょう透過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589240"/>
            <a:ext cx="1837803" cy="183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正方形/長方形 10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70528" y="123890"/>
            <a:ext cx="42274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第５問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70529" y="123890"/>
            <a:ext cx="201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第２問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82497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>
            <a:off x="251519" y="1628314"/>
            <a:ext cx="8496945" cy="1887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000"/>
              </a:lnSpc>
            </a:pPr>
            <a:r>
              <a:rPr lang="ja-JP" altLang="en-US" sz="48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★災害がおこる前に</a:t>
            </a:r>
            <a:endParaRPr lang="en-US" altLang="ja-JP" sz="48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>
              <a:lnSpc>
                <a:spcPts val="7000"/>
              </a:lnSpc>
            </a:pPr>
            <a:r>
              <a:rPr lang="ja-JP" altLang="en-US" sz="4800" dirty="0">
                <a:solidFill>
                  <a:srgbClr val="FF330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　家族と相談しておこう！</a:t>
            </a:r>
            <a:endParaRPr lang="en-US" altLang="ja-JP" sz="4800" dirty="0">
              <a:solidFill>
                <a:srgbClr val="FF3300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-18326" y="1044025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「はい」の人も「いいえ」の人も</a:t>
            </a:r>
            <a:r>
              <a:rPr lang="en-US" altLang="ja-JP" sz="3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…</a:t>
            </a:r>
            <a:endParaRPr lang="ja-JP" altLang="en-US" sz="32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77508" y="3661480"/>
            <a:ext cx="43204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ja-JP" altLang="en-US" sz="36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□ひなん場所の確認</a:t>
            </a:r>
            <a:endParaRPr lang="en-US" altLang="ja-JP" sz="3600" dirty="0">
              <a:solidFill>
                <a:srgbClr val="0000FF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>
              <a:lnSpc>
                <a:spcPts val="6000"/>
              </a:lnSpc>
            </a:pPr>
            <a:r>
              <a:rPr lang="ja-JP" altLang="en-US" sz="36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□物のそなえの確認</a:t>
            </a:r>
            <a:endParaRPr lang="en-US" altLang="ja-JP" sz="3600" dirty="0">
              <a:solidFill>
                <a:srgbClr val="0000FF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>
              <a:lnSpc>
                <a:spcPts val="6000"/>
              </a:lnSpc>
            </a:pPr>
            <a:r>
              <a:rPr lang="ja-JP" altLang="en-US" sz="36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□災害時の連絡方法</a:t>
            </a:r>
            <a:endParaRPr lang="en-US" altLang="ja-JP" sz="3600" dirty="0">
              <a:solidFill>
                <a:srgbClr val="0000FF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>
              <a:lnSpc>
                <a:spcPts val="6000"/>
              </a:lnSpc>
            </a:pPr>
            <a:r>
              <a:rPr lang="ja-JP" altLang="en-US" sz="36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□ペットの対応</a:t>
            </a:r>
            <a:r>
              <a:rPr lang="en-US" altLang="ja-JP" sz="36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 </a:t>
            </a:r>
            <a:r>
              <a:rPr lang="ja-JP" altLang="en-US" sz="20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など</a:t>
            </a:r>
            <a:endParaRPr lang="en-US" altLang="ja-JP" sz="2000" dirty="0">
              <a:solidFill>
                <a:srgbClr val="0000FF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4691910" y="3861048"/>
            <a:ext cx="44165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帰ったらさっそく聞いてみよう！</a:t>
            </a:r>
            <a:endParaRPr lang="en-US" altLang="ja-JP" sz="22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2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「うちはだいじょうぶ</a:t>
            </a:r>
            <a:r>
              <a:rPr lang="en-US" altLang="ja-JP" sz="2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…</a:t>
            </a:r>
            <a:r>
              <a:rPr lang="ja-JP" altLang="en-US" sz="2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？」</a:t>
            </a:r>
            <a:endParaRPr lang="en-US" altLang="ja-JP" sz="22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pic>
        <p:nvPicPr>
          <p:cNvPr id="22" name="Picture 2" descr="\\10.2.1.12\civic-sv\disk\05 平成25年度\H25_ メモリアル\H25_長岡震災アーカイブセンターきおくみらい\09_広報活動\イラスト\にがおえ\02_完成透過\やまぐちじむきょくちょう透過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020197"/>
            <a:ext cx="1837803" cy="183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\\10.2.1.12\civic-sv\disk\05 平成25年度\H25_ メモリアル\H25_長岡震災アーカイブセンターきおくみらい\08_企画展\企画展_「防災グッズの今と昔」\チェックリスト\イラスト作成ファイル\PNG\11地図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404" y="4637508"/>
            <a:ext cx="2247876" cy="22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\\10.2.1.12\civic-sv\disk\05 平成25年度\H25_ メモリアル\H25_長岡震災アーカイブセンターきおくみらい\08_企画展\企画展_「防災グッズの今と昔」\チェックリスト\イラスト作成ファイル\PNG\10携帯電話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437112"/>
            <a:ext cx="1776413" cy="177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正方形/長方形 20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70528" y="123890"/>
            <a:ext cx="42274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第５問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70528" y="123890"/>
            <a:ext cx="72097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第２問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6721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tsui\Desktop\Ｂ分科会\写真\地震前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59" b="21271"/>
          <a:stretch/>
        </p:blipFill>
        <p:spPr bwMode="auto">
          <a:xfrm>
            <a:off x="-163076" y="-105994"/>
            <a:ext cx="9307076" cy="696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atsui\Desktop\Ｂ分科会\写真\地震中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4" r="24308" b="17306"/>
          <a:stretch/>
        </p:blipFill>
        <p:spPr bwMode="auto">
          <a:xfrm>
            <a:off x="-163076" y="-105995"/>
            <a:ext cx="9307076" cy="696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atsui\Desktop\Ｂ分科会\写真\地震後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8" r="29540" b="20136"/>
          <a:stretch/>
        </p:blipFill>
        <p:spPr bwMode="auto">
          <a:xfrm>
            <a:off x="0" y="-105995"/>
            <a:ext cx="9144000" cy="696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97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テキスト ボックス 25"/>
          <p:cNvSpPr txBox="1"/>
          <p:nvPr/>
        </p:nvSpPr>
        <p:spPr>
          <a:xfrm>
            <a:off x="170528" y="1052736"/>
            <a:ext cx="8793960" cy="819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ja-JP" altLang="en-US" sz="44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□災害時の家族との連絡方法</a:t>
            </a:r>
            <a:endParaRPr lang="en-US" altLang="ja-JP" sz="4400" dirty="0">
              <a:solidFill>
                <a:srgbClr val="0000FF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pic>
        <p:nvPicPr>
          <p:cNvPr id="22" name="Picture 2" descr="\\10.2.1.12\civic-sv\disk\05 平成25年度\H25_ メモリアル\H25_長岡震災アーカイブセンターきおくみらい\09_広報活動\イラスト\にがおえ\02_完成透過\やまぐちじむきょくちょう透過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020197"/>
            <a:ext cx="1837803" cy="183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\\10.2.1.12\civic-sv\disk\05 平成25年度\H25_ メモリアル\H25_長岡震災アーカイブセンターきおくみらい\08_企画展\企画展_「防災グッズの今と昔」\チェックリスト\イラスト作成ファイル\PNG\11地図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404" y="4637508"/>
            <a:ext cx="2247876" cy="22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\\10.2.1.12\civic-sv\disk\05 平成25年度\H25_ メモリアル\H25_長岡震災アーカイブセンターきおくみらい\08_企画展\企画展_「防災グッズの今と昔」\チェックリスト\イラスト作成ファイル\PNG\10携帯電話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437112"/>
            <a:ext cx="1776413" cy="177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170528" y="1907838"/>
            <a:ext cx="879396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6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・家族</a:t>
            </a:r>
            <a:r>
              <a:rPr lang="ja-JP" altLang="en-US" sz="3600" dirty="0" err="1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のけいたい</a:t>
            </a:r>
            <a:r>
              <a:rPr lang="ja-JP" altLang="en-US" sz="36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電話の番号を覚える</a:t>
            </a:r>
            <a:endParaRPr lang="en-US" altLang="ja-JP" sz="36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36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覚えていない時は紙に書いて持ち歩く</a:t>
            </a:r>
            <a:endParaRPr lang="en-US" altLang="ja-JP" sz="3200" dirty="0"/>
          </a:p>
          <a:p>
            <a:endParaRPr lang="en-US" altLang="ja-JP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3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・災害用伝言ダイヤル「１７１」を</a:t>
            </a:r>
            <a:endParaRPr lang="en-US" altLang="ja-JP" sz="32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3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使ってみよう！</a:t>
            </a:r>
            <a:endParaRPr lang="en-US" altLang="ja-JP" sz="32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3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</a:t>
            </a:r>
            <a:r>
              <a:rPr lang="ja-JP" altLang="en-US" sz="3200" dirty="0">
                <a:solidFill>
                  <a:srgbClr val="FF00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１日と１５日は体験日！</a:t>
            </a:r>
            <a:endParaRPr lang="en-US" altLang="ja-JP" sz="3200" dirty="0">
              <a:solidFill>
                <a:srgbClr val="FF0000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70528" y="123890"/>
            <a:ext cx="42274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第５問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70528" y="123890"/>
            <a:ext cx="72097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第２問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94272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テキスト ボックス 25"/>
          <p:cNvSpPr txBox="1"/>
          <p:nvPr/>
        </p:nvSpPr>
        <p:spPr>
          <a:xfrm>
            <a:off x="170528" y="1052736"/>
            <a:ext cx="8793960" cy="832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ja-JP" altLang="en-US" sz="4400" dirty="0">
                <a:solidFill>
                  <a:srgbClr val="0000FF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□ペットの対応</a:t>
            </a:r>
            <a:endParaRPr lang="en-US" altLang="ja-JP" sz="2800" dirty="0">
              <a:solidFill>
                <a:srgbClr val="0000FF"/>
              </a:solidFill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1907704" y="5229200"/>
            <a:ext cx="592982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ペットがひなん所でくらすには</a:t>
            </a:r>
            <a:endParaRPr lang="en-US" altLang="ja-JP" sz="32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3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どんな準備が必要だろう？</a:t>
            </a:r>
            <a:endParaRPr lang="en-US" altLang="ja-JP" sz="32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pic>
        <p:nvPicPr>
          <p:cNvPr id="25" name="Picture 2" descr="\\10.2.1.12\civic-sv\disk\05 平成25年度\H25_ メモリアル\H25_長岡震災アーカイブセンターきおくみらい\09_広報活動\イラスト\にがおえ\02_完成透過\やまぐちじむきょくちょう透過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020197"/>
            <a:ext cx="1837803" cy="183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正方形/長方形 29"/>
          <p:cNvSpPr/>
          <p:nvPr/>
        </p:nvSpPr>
        <p:spPr>
          <a:xfrm>
            <a:off x="323528" y="1907838"/>
            <a:ext cx="80648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・ペット用のえさ、おやつ、水</a:t>
            </a:r>
            <a:endParaRPr lang="en-US" altLang="ja-JP" sz="32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3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・しきもの、えさをいれる食器</a:t>
            </a:r>
            <a:endParaRPr lang="en-US" altLang="ja-JP" sz="32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3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・ケージ、リード</a:t>
            </a:r>
            <a:endParaRPr lang="en-US" altLang="ja-JP" sz="32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3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・ペット用のトイレ</a:t>
            </a:r>
            <a:endParaRPr lang="en-US" altLang="ja-JP" sz="32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r>
              <a:rPr lang="ja-JP" altLang="en-US" sz="32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・写真（まいごになったときに使う）など</a:t>
            </a:r>
            <a:endParaRPr lang="en-US" altLang="ja-JP" sz="32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70528" y="123890"/>
            <a:ext cx="42274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第５問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70528" y="123890"/>
            <a:ext cx="72097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第２問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4414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-180528" y="1124744"/>
            <a:ext cx="9144000" cy="45365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ja-JP" altLang="en-US" sz="36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・もの</a:t>
            </a:r>
            <a:r>
              <a:rPr lang="en-US" altLang="ja-JP" sz="36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(</a:t>
            </a:r>
            <a:r>
              <a:rPr lang="ja-JP" altLang="en-US" sz="36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水</a:t>
            </a:r>
            <a:r>
              <a:rPr lang="en-US" altLang="ja-JP" sz="36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,</a:t>
            </a:r>
            <a:r>
              <a:rPr lang="ja-JP" altLang="en-US" sz="36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食料</a:t>
            </a:r>
            <a:r>
              <a:rPr lang="en-US" altLang="ja-JP" sz="36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,</a:t>
            </a:r>
            <a:r>
              <a:rPr lang="ja-JP" altLang="en-US" sz="36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ラジオ</a:t>
            </a:r>
            <a:r>
              <a:rPr lang="en-US" altLang="ja-JP" sz="36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,</a:t>
            </a:r>
            <a:r>
              <a:rPr lang="ja-JP" altLang="en-US" sz="36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家具の転倒防止</a:t>
            </a:r>
            <a:r>
              <a:rPr lang="ja-JP" altLang="en-US" sz="24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など</a:t>
            </a:r>
            <a:r>
              <a:rPr lang="en-US" altLang="ja-JP" sz="36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)</a:t>
            </a:r>
            <a:r>
              <a:rPr lang="ja-JP" altLang="en-US" sz="36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を準備する</a:t>
            </a:r>
            <a:endParaRPr lang="en-US" altLang="ja-JP" sz="3600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marL="0" indent="0" algn="ctr">
              <a:buNone/>
            </a:pPr>
            <a:endParaRPr lang="en-US" altLang="ja-JP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marL="0" indent="0" algn="ctr">
              <a:buNone/>
            </a:pPr>
            <a:r>
              <a:rPr lang="ja-JP" altLang="en-US" sz="48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・人と</a:t>
            </a:r>
            <a:r>
              <a:rPr lang="ja-JP" altLang="en-US" sz="4800" dirty="0">
                <a:solidFill>
                  <a:srgbClr val="0070C0"/>
                </a:solidFill>
                <a:latin typeface="TBUDゴシックE" panose="020B0600000000000000" pitchFamily="50" charset="-128"/>
                <a:ea typeface="TBUDゴシックE" panose="020B0600000000000000" pitchFamily="50" charset="-128"/>
              </a:rPr>
              <a:t>コミュニケーション</a:t>
            </a:r>
            <a:r>
              <a:rPr lang="ja-JP" altLang="en-US" sz="48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を</a:t>
            </a:r>
            <a:endParaRPr lang="en-US" altLang="ja-JP" sz="4800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  <a:p>
            <a:pPr marL="0" indent="0" algn="ctr">
              <a:buNone/>
            </a:pPr>
            <a:r>
              <a:rPr lang="ja-JP" altLang="en-US" sz="4800" dirty="0">
                <a:latin typeface="TBUDゴシックE" panose="020B0600000000000000" pitchFamily="50" charset="-128"/>
                <a:ea typeface="TBUDゴシックE" panose="020B0600000000000000" pitchFamily="50" charset="-128"/>
              </a:rPr>
              <a:t>ふだんからよくとる</a:t>
            </a:r>
            <a:endParaRPr lang="en-US" altLang="ja-JP" sz="4800" dirty="0">
              <a:latin typeface="TBUDゴシックE" panose="020B0600000000000000" pitchFamily="50" charset="-128"/>
              <a:ea typeface="TBUDゴシックE" panose="020B0600000000000000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-4492" y="0"/>
            <a:ext cx="9144000" cy="90146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70528" y="123890"/>
            <a:ext cx="42274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第５問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70528" y="123890"/>
            <a:ext cx="87939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防災（災害にそなえる）って？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373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-36512" y="1052736"/>
            <a:ext cx="9865096" cy="59766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en-US" sz="3400" dirty="0">
                <a:solidFill>
                  <a:srgbClr val="E62C00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★すべての活動が防災につながっている！</a:t>
            </a:r>
            <a:endParaRPr lang="en-US" altLang="ja-JP" sz="34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pPr marL="0" indent="0">
              <a:buNone/>
            </a:pPr>
            <a:r>
              <a:rPr lang="ja-JP" altLang="en-US" sz="34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・人の目を見て話を聞く</a:t>
            </a:r>
            <a:endParaRPr lang="en-US" altLang="ja-JP" sz="34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pPr marL="0" indent="0">
              <a:buNone/>
            </a:pPr>
            <a:r>
              <a:rPr lang="ja-JP" altLang="en-US" sz="34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</a:t>
            </a:r>
            <a:r>
              <a:rPr lang="ja-JP" altLang="en-US" sz="3400" dirty="0">
                <a:solidFill>
                  <a:srgbClr val="0033CC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→大事な話を聞きもらさない</a:t>
            </a:r>
            <a:endParaRPr lang="en-US" altLang="ja-JP" sz="3400" dirty="0">
              <a:solidFill>
                <a:srgbClr val="0033CC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pPr marL="0" indent="0">
              <a:buNone/>
            </a:pPr>
            <a:r>
              <a:rPr lang="ja-JP" altLang="en-US" sz="34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・授業の最後に感想を書く</a:t>
            </a:r>
            <a:endParaRPr lang="en-US" altLang="ja-JP" sz="34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pPr marL="0" indent="0">
              <a:buNone/>
            </a:pPr>
            <a:r>
              <a:rPr lang="ja-JP" altLang="en-US" sz="34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</a:t>
            </a:r>
            <a:r>
              <a:rPr lang="ja-JP" altLang="en-US" sz="3400" dirty="0">
                <a:solidFill>
                  <a:srgbClr val="0033CC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→物事に対して自分の考えを持ち行動する</a:t>
            </a:r>
            <a:endParaRPr lang="en-US" altLang="ja-JP" sz="3400" dirty="0">
              <a:solidFill>
                <a:srgbClr val="0033CC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pPr marL="0" indent="0">
              <a:buNone/>
            </a:pPr>
            <a:r>
              <a:rPr lang="ja-JP" altLang="en-US" sz="34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・家族・友達・先生と話をする</a:t>
            </a:r>
            <a:endParaRPr lang="en-US" altLang="ja-JP" sz="34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pPr marL="0" indent="0">
              <a:buNone/>
            </a:pPr>
            <a:r>
              <a:rPr lang="ja-JP" altLang="en-US" sz="34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→自分と他人はちがう人間だと知る</a:t>
            </a:r>
            <a:endParaRPr lang="en-US" altLang="ja-JP" sz="34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pPr marL="0" indent="0">
              <a:buNone/>
            </a:pPr>
            <a:r>
              <a:rPr lang="ja-JP" altLang="en-US" sz="34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→どうしたらいいのか考える</a:t>
            </a:r>
            <a:endParaRPr lang="en-US" altLang="ja-JP" sz="3400" dirty="0"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  <a:p>
            <a:pPr marL="0" indent="0">
              <a:buNone/>
            </a:pPr>
            <a:r>
              <a:rPr lang="ja-JP" altLang="en-US" sz="3400" dirty="0"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　</a:t>
            </a:r>
            <a:r>
              <a:rPr lang="ja-JP" altLang="en-US" sz="3400" dirty="0">
                <a:solidFill>
                  <a:srgbClr val="0033CC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→ひなん所生活で大切な考え方</a:t>
            </a:r>
            <a:endParaRPr lang="en-US" altLang="ja-JP" sz="3400" dirty="0">
              <a:solidFill>
                <a:srgbClr val="0033CC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-4492" y="0"/>
            <a:ext cx="9144000" cy="90146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70528" y="123890"/>
            <a:ext cx="42274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第５問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0" y="0"/>
            <a:ext cx="9144000" cy="90146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70528" y="123890"/>
            <a:ext cx="87939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500" b="1" dirty="0">
                <a:solidFill>
                  <a:schemeClr val="bg1"/>
                </a:solidFill>
                <a:latin typeface="TBUD丸ゴシックB" panose="020F0600000000000000" pitchFamily="50" charset="-128"/>
                <a:ea typeface="TBUD丸ゴシックB" panose="020F0600000000000000" pitchFamily="50" charset="-128"/>
              </a:rPr>
              <a:t>防災（災害にそなえる）って？</a:t>
            </a:r>
            <a:endParaRPr kumimoji="1" lang="ja-JP" altLang="en-US" sz="4500" b="1" dirty="0">
              <a:solidFill>
                <a:schemeClr val="bg1"/>
              </a:solidFill>
              <a:latin typeface="TBUD丸ゴシックB" panose="020F0600000000000000" pitchFamily="50" charset="-128"/>
              <a:ea typeface="TBUD丸ゴシックB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58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atsui\Desktop\Ｂ分科会\写真\仙台市泉区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62" b="9828"/>
          <a:stretch/>
        </p:blipFill>
        <p:spPr bwMode="auto">
          <a:xfrm>
            <a:off x="2232" y="0"/>
            <a:ext cx="91417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442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atsui\Desktop\Ｂ分科会\写真\瓦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7" t="20381" r="31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4087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atsui\Desktop\Ｂ分科会\写真\網戸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" t="-27" r="14067" b="1"/>
          <a:stretch/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957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matsui\Desktop\Ｂ分科会\写真\マンホール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0" t="8061" r="30261" b="4446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016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tsui\Desktop\Ｂ分科会\写真\マンホール - コピー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504" y="99362"/>
            <a:ext cx="4503309" cy="332963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atsui\Desktop\Ｂ分科会\写真\地震中 - コピー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852"/>
          <a:stretch/>
        </p:blipFill>
        <p:spPr bwMode="auto">
          <a:xfrm>
            <a:off x="107504" y="116632"/>
            <a:ext cx="4320480" cy="3312368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matsui\Desktop\Ｂ分科会\写真\網戸 - コピー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5"/>
          <a:stretch/>
        </p:blipFill>
        <p:spPr bwMode="auto">
          <a:xfrm>
            <a:off x="4644008" y="3615067"/>
            <a:ext cx="4268136" cy="312630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tsui\Desktop\Ｂ分科会\写真\仙台市泉区 - コピー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7"/>
          <a:stretch/>
        </p:blipFill>
        <p:spPr bwMode="auto">
          <a:xfrm>
            <a:off x="107504" y="3615067"/>
            <a:ext cx="4320480" cy="3152030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856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" t="2095" r="861" b="5328"/>
          <a:stretch/>
        </p:blipFill>
        <p:spPr>
          <a:xfrm>
            <a:off x="-997076" y="-2566"/>
            <a:ext cx="10897668" cy="684505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474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4777</TotalTime>
  <Words>673</Words>
  <Application>Microsoft Office PowerPoint</Application>
  <PresentationFormat>画面に合わせる (4:3)</PresentationFormat>
  <Paragraphs>159</Paragraphs>
  <Slides>33</Slides>
  <Notes>5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33</vt:i4>
      </vt:variant>
    </vt:vector>
  </HeadingPairs>
  <TitlesOfParts>
    <vt:vector size="39" baseType="lpstr">
      <vt:lpstr>ＭＳ Ｐゴシック</vt:lpstr>
      <vt:lpstr>TBUDゴシックE</vt:lpstr>
      <vt:lpstr>TBUD丸ゴシックB</vt:lpstr>
      <vt:lpstr>Arial</vt:lpstr>
      <vt:lpstr>Calibri</vt:lpstr>
      <vt:lpstr>Office ​​テーマ</vt:lpstr>
      <vt:lpstr>災害が起こったら どう行動する？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</dc:creator>
  <cp:lastModifiedBy>matsui</cp:lastModifiedBy>
  <cp:revision>317</cp:revision>
  <cp:lastPrinted>2016-05-24T05:06:43Z</cp:lastPrinted>
  <dcterms:created xsi:type="dcterms:W3CDTF">2016-05-09T05:20:10Z</dcterms:created>
  <dcterms:modified xsi:type="dcterms:W3CDTF">2017-05-26T05:57:49Z</dcterms:modified>
</cp:coreProperties>
</file>